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258" r:id="rId2"/>
    <p:sldId id="394" r:id="rId3"/>
    <p:sldId id="479" r:id="rId4"/>
    <p:sldId id="465" r:id="rId5"/>
    <p:sldId id="462" r:id="rId6"/>
    <p:sldId id="484" r:id="rId7"/>
    <p:sldId id="451" r:id="rId8"/>
    <p:sldId id="483" r:id="rId9"/>
    <p:sldId id="464" r:id="rId10"/>
    <p:sldId id="485" r:id="rId11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Стандартный раздел" id="{AB6F59C9-31BA-9748-9A16-D8EF639AF2AA}">
          <p14:sldIdLst>
            <p14:sldId id="258"/>
          </p14:sldIdLst>
        </p14:section>
        <p14:section name="Раздел без заголовка" id="{29C1C7DB-5653-9A43-A032-49327FFF5C49}">
          <p14:sldIdLst>
            <p14:sldId id="394"/>
            <p14:sldId id="479"/>
            <p14:sldId id="465"/>
            <p14:sldId id="462"/>
            <p14:sldId id="484"/>
            <p14:sldId id="451"/>
            <p14:sldId id="483"/>
            <p14:sldId id="464"/>
            <p14:sldId id="48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7E2E"/>
    <a:srgbClr val="FF0D0D"/>
    <a:srgbClr val="FF3300"/>
    <a:srgbClr val="5F5F5F"/>
    <a:srgbClr val="F21A1A"/>
    <a:srgbClr val="E50D0D"/>
    <a:srgbClr val="494949"/>
    <a:srgbClr val="FF6600"/>
    <a:srgbClr val="FFCB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88" autoAdjust="0"/>
    <p:restoredTop sz="94584" autoAdjust="0"/>
  </p:normalViewPr>
  <p:slideViewPr>
    <p:cSldViewPr>
      <p:cViewPr varScale="1">
        <p:scale>
          <a:sx n="116" d="100"/>
          <a:sy n="116" d="100"/>
        </p:scale>
        <p:origin x="163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>
            <a:lvl1pPr defTabSz="914472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>
            <a:lvl1pPr algn="r" defTabSz="914472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E6D614B-4701-4D60-BD50-0DDCCB69E834}" type="datetimeFigureOut">
              <a:rPr lang="ru-RU" altLang="ru-RU"/>
              <a:pPr>
                <a:defRPr/>
              </a:pPr>
              <a:t>22.10.2019</a:t>
            </a:fld>
            <a:endParaRPr lang="ru-RU" alt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230" tIns="44115" rIns="88230" bIns="44115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33" tIns="45717" rIns="91433" bIns="45717" numCol="1" anchor="b" anchorCtr="0" compatLnSpc="1">
            <a:prstTxWarp prst="textNoShape">
              <a:avLst/>
            </a:prstTxWarp>
          </a:bodyPr>
          <a:lstStyle>
            <a:lvl1pPr defTabSz="914472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33" tIns="45717" rIns="91433" bIns="45717" numCol="1" anchor="b" anchorCtr="0" compatLnSpc="1">
            <a:prstTxWarp prst="textNoShape">
              <a:avLst/>
            </a:prstTxWarp>
          </a:bodyPr>
          <a:lstStyle>
            <a:lvl1pPr algn="r" defTabSz="914472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E8C3519-55FD-46D8-855D-A7CE37416E2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526978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ru-RU" altLang="ru-RU" dirty="0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14400"/>
            <a:fld id="{0F5EBB1D-4271-43FD-8A2E-48CF3C791DA8}" type="slidenum">
              <a:rPr lang="ru-RU" altLang="ru-RU" smtClean="0">
                <a:latin typeface="Arial" charset="0"/>
                <a:cs typeface="Arial" charset="0"/>
              </a:rPr>
              <a:pPr defTabSz="914400"/>
              <a:t>1</a:t>
            </a:fld>
            <a:endParaRPr lang="ru-RU" altLang="ru-RU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05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подложка - крест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038"/>
            <a:ext cx="17907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0"/>
            <a:ext cx="7596336" cy="1470025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1">
                <a:solidFill>
                  <a:srgbClr val="FF0000"/>
                </a:solidFill>
              </a:defRPr>
            </a:lvl1pPr>
          </a:lstStyle>
          <a:p>
            <a:pPr>
              <a:defRPr/>
            </a:pPr>
            <a:r>
              <a:rPr lang="en-US"/>
              <a:t>www.miloserdie.ru/friends</a:t>
            </a: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7046913" y="6524625"/>
            <a:ext cx="2133600" cy="36512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BAE15ED-56E0-4F47-8FFC-48A547B87DB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04E2C-BACE-46FF-8799-8C09549D1E9C}" type="datetime1">
              <a:rPr lang="ru-RU" altLang="ru-RU"/>
              <a:pPr>
                <a:defRPr/>
              </a:pPr>
              <a:t>22.10.2019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www.miloserdie.ru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30C1D-315E-4EF4-BDAC-C3032538264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E2B96-E1E1-4F13-AAD5-D9C8AD26AE31}" type="datetime1">
              <a:rPr lang="ru-RU" altLang="ru-RU"/>
              <a:pPr>
                <a:defRPr/>
              </a:pPr>
              <a:t>22.10.2019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www.miloserdie.ru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8C6E1-287A-404C-B7A9-82126E13C37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9CDE4-86B6-43F3-ACC4-719326350872}" type="datetime1">
              <a:rPr lang="ru-RU" altLang="ru-RU"/>
              <a:pPr>
                <a:defRPr/>
              </a:pPr>
              <a:t>22.10.2019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www.miloserdie.ru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44CC3-3CA8-4358-9C2A-85C269405F2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4971E-4109-4597-9E1D-A768C9A4FE80}" type="datetime1">
              <a:rPr lang="ru-RU" altLang="ru-RU"/>
              <a:pPr>
                <a:defRPr/>
              </a:pPr>
              <a:t>22.10.2019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www.miloserdie.ru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6333F-8217-4356-AFDB-895AB43E74F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9A2BC-3BAF-414A-B695-A0AFA9EF2D7F}" type="datetime1">
              <a:rPr lang="ru-RU" altLang="ru-RU"/>
              <a:pPr>
                <a:defRPr/>
              </a:pPr>
              <a:t>22.10.2019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www.miloserdie.ru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62E47-6A92-4E2E-A590-3C9B86AA298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70897-3B2B-4512-A6EF-4F2C60F41F1D}" type="datetime1">
              <a:rPr lang="ru-RU" altLang="ru-RU"/>
              <a:pPr>
                <a:defRPr/>
              </a:pPr>
              <a:t>22.10.2019</a:t>
            </a:fld>
            <a:endParaRPr lang="ru-RU" alt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www.miloserdie.ru</a:t>
            </a: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76FB3-AFC6-4654-A23F-393D974F009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08BCDD-5041-49D1-8B78-895817F54C76}" type="datetime1">
              <a:rPr lang="ru-RU" altLang="ru-RU"/>
              <a:pPr>
                <a:defRPr/>
              </a:pPr>
              <a:t>22.10.2019</a:t>
            </a:fld>
            <a:endParaRPr lang="ru-RU" alt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www.miloserdie.ru</a:t>
            </a: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834EA1-6F7C-4713-B6B6-BD29DCC8CB5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DD497-4925-4E3B-A6B2-2A67ED9D8CD9}" type="datetime1">
              <a:rPr lang="ru-RU" altLang="ru-RU"/>
              <a:pPr>
                <a:defRPr/>
              </a:pPr>
              <a:t>22.10.2019</a:t>
            </a:fld>
            <a:endParaRPr lang="ru-RU" alt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www.miloserdie.ru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AA29C-514E-4212-9DE4-AB35D471273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FF9EE-4945-46E9-86B2-E2FA52529104}" type="datetime1">
              <a:rPr lang="ru-RU" altLang="ru-RU"/>
              <a:pPr>
                <a:defRPr/>
              </a:pPr>
              <a:t>22.10.2019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www.miloserdie.ru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BBE55-CAE3-422B-BD9F-9E83E225C0E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2E51A-B934-4DF8-A5BB-B74B8CB56180}" type="datetime1">
              <a:rPr lang="ru-RU" altLang="ru-RU"/>
              <a:pPr>
                <a:defRPr/>
              </a:pPr>
              <a:t>22.10.2019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www.miloserdie.ru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24C60-08B2-4BC8-B8A9-B0A44D4FEF6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Verdana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D8D42BD-A3EC-4EDB-A917-83DA4F89A372}" type="datetime1">
              <a:rPr lang="ru-RU" altLang="ru-RU"/>
              <a:pPr>
                <a:defRPr/>
              </a:pPr>
              <a:t>22.10.2019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www.miloserdie.ru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Verdana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8B4F530-3919-4F2B-AD16-0F41DA5C565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2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Arial" charset="0"/>
          <a:cs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Verdana" pitchFamily="34" charset="0"/>
          <a:ea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Verdana" pitchFamily="34" charset="0"/>
          <a:ea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Verdana" pitchFamily="34" charset="0"/>
          <a:ea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Verdana" pitchFamily="34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Arial" charset="0"/>
          <a:cs typeface="Arial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avbolnitsa.ru/" TargetMode="External"/><Relationship Id="rId2" Type="http://schemas.openxmlformats.org/officeDocument/2006/relationships/hyperlink" Target="mailto:ckbsva@gmail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3"/>
          <p:cNvSpPr txBox="1">
            <a:spLocks noChangeArrowheads="1"/>
          </p:cNvSpPr>
          <p:nvPr/>
        </p:nvSpPr>
        <p:spPr bwMode="auto">
          <a:xfrm>
            <a:off x="1259632" y="764704"/>
            <a:ext cx="7776864" cy="4293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altLang="ru-RU" sz="2800" b="1" u="sng" dirty="0">
                <a:solidFill>
                  <a:srgbClr val="A77E2E"/>
                </a:solidFill>
                <a:latin typeface="Verdana" pitchFamily="34" charset="0"/>
              </a:rPr>
              <a:t>ЦЕНТРАЛЬНАЯ КЛИНИЧЕСКАЯ</a:t>
            </a:r>
          </a:p>
          <a:p>
            <a:pPr algn="ctr">
              <a:lnSpc>
                <a:spcPct val="150000"/>
              </a:lnSpc>
            </a:pPr>
            <a:r>
              <a:rPr lang="ru-RU" altLang="ru-RU" sz="2800" b="1" u="sng" dirty="0">
                <a:solidFill>
                  <a:srgbClr val="A77E2E"/>
                </a:solidFill>
                <a:latin typeface="Verdana" pitchFamily="34" charset="0"/>
              </a:rPr>
              <a:t>БОЛЬНИЦА </a:t>
            </a:r>
          </a:p>
          <a:p>
            <a:pPr algn="ctr">
              <a:lnSpc>
                <a:spcPct val="150000"/>
              </a:lnSpc>
            </a:pPr>
            <a:r>
              <a:rPr lang="ru-RU" altLang="ru-RU" sz="2800" b="1" u="sng" dirty="0">
                <a:solidFill>
                  <a:srgbClr val="A77E2E"/>
                </a:solidFill>
                <a:latin typeface="Verdana" pitchFamily="34" charset="0"/>
              </a:rPr>
              <a:t>СВЯТИТЕЛЯ </a:t>
            </a:r>
            <a:r>
              <a:rPr lang="ru-RU" altLang="ru-RU" sz="2800" b="1" u="sng" dirty="0" smtClean="0">
                <a:solidFill>
                  <a:srgbClr val="A77E2E"/>
                </a:solidFill>
                <a:latin typeface="Verdana" pitchFamily="34" charset="0"/>
              </a:rPr>
              <a:t>АЛЕКСИЯ- </a:t>
            </a:r>
            <a:endParaRPr lang="en-US" altLang="ru-RU" sz="2800" b="1" u="sng" dirty="0" smtClean="0">
              <a:solidFill>
                <a:srgbClr val="A77E2E"/>
              </a:solidFill>
              <a:latin typeface="Verdana" pitchFamily="34" charset="0"/>
            </a:endParaRPr>
          </a:p>
          <a:p>
            <a:pPr algn="ctr">
              <a:lnSpc>
                <a:spcPct val="150000"/>
              </a:lnSpc>
            </a:pPr>
            <a:endParaRPr lang="ru-RU" altLang="ru-RU" sz="1000" b="1" u="sng" dirty="0" smtClean="0">
              <a:solidFill>
                <a:srgbClr val="A77E2E"/>
              </a:solidFill>
              <a:latin typeface="Verdana" pitchFamily="34" charset="0"/>
            </a:endParaRPr>
          </a:p>
          <a:p>
            <a:pPr algn="ctr">
              <a:lnSpc>
                <a:spcPct val="150000"/>
              </a:lnSpc>
            </a:pPr>
            <a:endParaRPr lang="ru-RU" altLang="ru-RU" sz="1000" b="1" u="sng" dirty="0">
              <a:solidFill>
                <a:srgbClr val="A77E2E"/>
              </a:solidFill>
              <a:latin typeface="Verdana" pitchFamily="34" charset="0"/>
            </a:endParaRPr>
          </a:p>
          <a:p>
            <a:pPr algn="ctr">
              <a:lnSpc>
                <a:spcPct val="150000"/>
              </a:lnSpc>
            </a:pPr>
            <a:endParaRPr lang="ru-RU" altLang="ru-RU" sz="1000" b="1" u="sng" dirty="0" smtClean="0">
              <a:solidFill>
                <a:srgbClr val="A77E2E"/>
              </a:solidFill>
              <a:latin typeface="Verdana" pitchFamily="34" charset="0"/>
            </a:endParaRPr>
          </a:p>
          <a:p>
            <a:pPr algn="ctr">
              <a:lnSpc>
                <a:spcPct val="150000"/>
              </a:lnSpc>
            </a:pPr>
            <a:endParaRPr lang="ru-RU" altLang="ru-RU" sz="1000" b="1" u="sng" dirty="0">
              <a:solidFill>
                <a:srgbClr val="A77E2E"/>
              </a:solidFill>
              <a:latin typeface="Verdana" pitchFamily="34" charset="0"/>
            </a:endParaRPr>
          </a:p>
          <a:p>
            <a:pPr algn="ctr">
              <a:lnSpc>
                <a:spcPct val="150000"/>
              </a:lnSpc>
            </a:pPr>
            <a:endParaRPr lang="ru-RU" altLang="ru-RU" sz="1000" b="1" u="sng" dirty="0" smtClean="0">
              <a:solidFill>
                <a:srgbClr val="A77E2E"/>
              </a:solidFill>
              <a:latin typeface="Verdana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altLang="ru-RU" sz="2800" b="1" dirty="0">
                <a:solidFill>
                  <a:srgbClr val="A77E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115 лет служения </a:t>
            </a:r>
            <a:endParaRPr lang="ru-RU" altLang="ru-RU" sz="2800" b="1" dirty="0" smtClean="0">
              <a:solidFill>
                <a:srgbClr val="A77E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  <a:p>
            <a:pPr algn="ctr">
              <a:lnSpc>
                <a:spcPct val="150000"/>
              </a:lnSpc>
            </a:pPr>
            <a:endParaRPr lang="en-US" altLang="ru-RU" sz="1000" b="1" u="sng" dirty="0" smtClean="0">
              <a:solidFill>
                <a:srgbClr val="A77E2E"/>
              </a:solidFill>
              <a:latin typeface="Verdana" pitchFamily="34" charset="0"/>
            </a:endParaRPr>
          </a:p>
          <a:p>
            <a:pPr algn="ctr">
              <a:lnSpc>
                <a:spcPct val="150000"/>
              </a:lnSpc>
            </a:pPr>
            <a:endParaRPr lang="en-US" altLang="ru-RU" sz="1000" b="1" u="sng" dirty="0" smtClean="0">
              <a:solidFill>
                <a:srgbClr val="A77E2E"/>
              </a:solidFill>
              <a:latin typeface="Verdana" pitchFamily="34" charset="0"/>
            </a:endParaRPr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16632"/>
            <a:ext cx="1440160" cy="29819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3059832" y="1628800"/>
            <a:ext cx="5904656" cy="4450506"/>
          </a:xfrm>
        </p:spPr>
        <p:txBody>
          <a:bodyPr/>
          <a:lstStyle/>
          <a:p>
            <a:r>
              <a:rPr lang="ru-RU" sz="2400" dirty="0" smtClean="0"/>
              <a:t>Вся медицинская помощь в больнице Святителя Алексия оказывается бесплатно. Больница существует преимущественно за счет благотворительных пожертвований.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>К</a:t>
            </a:r>
            <a:r>
              <a:rPr lang="ru-RU" sz="2400" dirty="0" smtClean="0"/>
              <a:t>ороткий </a:t>
            </a:r>
            <a:r>
              <a:rPr lang="ru-RU" sz="2400" dirty="0"/>
              <a:t>номер для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смс-пожертвований </a:t>
            </a:r>
            <a:r>
              <a:rPr lang="ru-RU" sz="2400" dirty="0"/>
              <a:t>3434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слово </a:t>
            </a:r>
            <a:r>
              <a:rPr lang="ru-RU" sz="2400" dirty="0"/>
              <a:t>БОЛЬНИЦА [пробел]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сумма пожертвования,</a:t>
            </a:r>
            <a:br>
              <a:rPr lang="ru-RU" sz="2400" dirty="0" smtClean="0"/>
            </a:br>
            <a:r>
              <a:rPr lang="ru-RU" sz="2400" dirty="0" smtClean="0"/>
              <a:t>пожертвовать онлайн на сайте </a:t>
            </a:r>
            <a:r>
              <a:rPr lang="en-US" sz="2400" dirty="0" smtClean="0"/>
              <a:t>pravbolnitsa.ru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b="1" dirty="0" smtClean="0">
                <a:solidFill>
                  <a:srgbClr val="A77E2E"/>
                </a:solidFill>
              </a:rPr>
              <a:t/>
            </a:r>
            <a:br>
              <a:rPr lang="ru-RU" sz="2400" b="1" dirty="0" smtClean="0">
                <a:solidFill>
                  <a:srgbClr val="A77E2E"/>
                </a:solidFill>
              </a:rPr>
            </a:br>
            <a:r>
              <a:rPr lang="ru-RU" sz="2400" b="1" dirty="0">
                <a:solidFill>
                  <a:srgbClr val="A77E2E"/>
                </a:solidFill>
              </a:rPr>
              <a:t/>
            </a:r>
            <a:br>
              <a:rPr lang="ru-RU" sz="2400" b="1" dirty="0">
                <a:solidFill>
                  <a:srgbClr val="A77E2E"/>
                </a:solidFill>
              </a:rPr>
            </a:br>
            <a:endParaRPr lang="ru-RU" sz="2400" b="1" dirty="0">
              <a:solidFill>
                <a:srgbClr val="A77E2E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144CC3-3CA8-4358-9C2A-85C269405F22}" type="slidenum">
              <a:rPr lang="ru-RU" altLang="ru-RU" smtClean="0"/>
              <a:pPr>
                <a:defRPr/>
              </a:pPr>
              <a:t>10</a:t>
            </a:fld>
            <a:endParaRPr lang="ru-RU" altLang="ru-RU"/>
          </a:p>
        </p:txBody>
      </p:sp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710" y="620688"/>
            <a:ext cx="2520280" cy="5218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91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1475656" y="2954"/>
            <a:ext cx="7058025" cy="922337"/>
          </a:xfrm>
        </p:spPr>
        <p:txBody>
          <a:bodyPr/>
          <a:lstStyle/>
          <a:p>
            <a:r>
              <a:rPr kumimoji="0" lang="ru-RU" altLang="ru-RU" sz="2200" b="1" dirty="0">
                <a:solidFill>
                  <a:srgbClr val="A77E2E"/>
                </a:solidFill>
              </a:rPr>
              <a:t>Больница Святителя Алексия СЕГОДНЯ</a:t>
            </a:r>
          </a:p>
        </p:txBody>
      </p:sp>
      <p:sp>
        <p:nvSpPr>
          <p:cNvPr id="11267" name="Прямоугольник 3"/>
          <p:cNvSpPr>
            <a:spLocks noChangeArrowheads="1"/>
          </p:cNvSpPr>
          <p:nvPr/>
        </p:nvSpPr>
        <p:spPr bwMode="auto">
          <a:xfrm>
            <a:off x="899593" y="836712"/>
            <a:ext cx="7344816" cy="453047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just">
              <a:buNone/>
              <a:defRPr/>
            </a:pPr>
            <a:r>
              <a:rPr kumimoji="0" lang="ru-RU" altLang="ru-RU" sz="1400" b="1" dirty="0" smtClean="0">
                <a:latin typeface="+mn-lt"/>
              </a:rPr>
              <a:t>Автономная некоммерческая организация ЦКБ Святителя Алексия Митрополита Московского Московской Патриархии Русской Православной церкви - </a:t>
            </a:r>
            <a:r>
              <a:rPr kumimoji="0" lang="ru-RU" altLang="ru-RU" sz="1400" b="1" u="sng" dirty="0" smtClean="0">
                <a:latin typeface="+mn-lt"/>
              </a:rPr>
              <a:t>крупнейшая в России церковная больница</a:t>
            </a:r>
          </a:p>
          <a:p>
            <a:r>
              <a:rPr lang="ru-RU" sz="1400" dirty="0" smtClean="0"/>
              <a:t> на </a:t>
            </a:r>
            <a:r>
              <a:rPr lang="ru-RU" sz="1400" dirty="0"/>
              <a:t>базе больницы располагается </a:t>
            </a:r>
            <a:r>
              <a:rPr kumimoji="0" lang="ru-RU" sz="1400" b="1" u="sng" dirty="0">
                <a:solidFill>
                  <a:srgbClr val="A77E2E"/>
                </a:solidFill>
              </a:rPr>
              <a:t>Епархиальная комиссия по больничному служению </a:t>
            </a:r>
            <a:r>
              <a:rPr lang="ru-RU" sz="1400" dirty="0"/>
              <a:t>(председатель епископ </a:t>
            </a:r>
            <a:r>
              <a:rPr lang="ru-RU" sz="1400" dirty="0" err="1"/>
              <a:t>Пантелеимон</a:t>
            </a:r>
            <a:r>
              <a:rPr lang="ru-RU" sz="1400" dirty="0"/>
              <a:t>)</a:t>
            </a:r>
          </a:p>
          <a:p>
            <a:r>
              <a:rPr lang="ru-RU" sz="1400" dirty="0" smtClean="0"/>
              <a:t> в </a:t>
            </a:r>
            <a:r>
              <a:rPr lang="ru-RU" sz="1400" dirty="0"/>
              <a:t>больнице работает </a:t>
            </a:r>
            <a:r>
              <a:rPr kumimoji="0" lang="ru-RU" sz="1400" b="1" u="sng" dirty="0">
                <a:solidFill>
                  <a:srgbClr val="A77E2E"/>
                </a:solidFill>
              </a:rPr>
              <a:t>социальная служба</a:t>
            </a:r>
          </a:p>
          <a:p>
            <a:r>
              <a:rPr lang="ru-RU" sz="1400" dirty="0" smtClean="0"/>
              <a:t> в </a:t>
            </a:r>
            <a:r>
              <a:rPr lang="ru-RU" sz="1400" dirty="0"/>
              <a:t>2018 году в штат больницы введена должность </a:t>
            </a:r>
            <a:r>
              <a:rPr kumimoji="0" lang="ru-RU" sz="1400" b="1" u="sng" dirty="0">
                <a:solidFill>
                  <a:srgbClr val="A77E2E"/>
                </a:solidFill>
              </a:rPr>
              <a:t>больничного священника</a:t>
            </a:r>
            <a:r>
              <a:rPr lang="ru-RU" sz="1400" dirty="0"/>
              <a:t>  (капеллана) </a:t>
            </a:r>
          </a:p>
          <a:p>
            <a:r>
              <a:rPr kumimoji="0" lang="ru-RU" sz="1400" b="1" u="sng" dirty="0" smtClean="0">
                <a:solidFill>
                  <a:srgbClr val="A77E2E"/>
                </a:solidFill>
              </a:rPr>
              <a:t> клиническая </a:t>
            </a:r>
            <a:r>
              <a:rPr kumimoji="0" lang="ru-RU" sz="1400" b="1" u="sng" dirty="0">
                <a:solidFill>
                  <a:srgbClr val="A77E2E"/>
                </a:solidFill>
              </a:rPr>
              <a:t>база кафедр </a:t>
            </a:r>
            <a:r>
              <a:rPr lang="ru-RU" sz="1400" dirty="0"/>
              <a:t>хирургии, акушерства и гинекологии, нервных болезней, анестезиологии и реанимации РНИМУ имени Н.И. Пирогова, кафедры травматологии, ортопедии и хирургии катастроф Первого МГМУ имени И.М. Сеченова и учебная база Свято-</a:t>
            </a:r>
            <a:r>
              <a:rPr lang="ru-RU" sz="1400" dirty="0" err="1"/>
              <a:t>Димитриевского</a:t>
            </a:r>
            <a:r>
              <a:rPr lang="ru-RU" sz="1400" dirty="0"/>
              <a:t> училища сестер милосердия</a:t>
            </a:r>
          </a:p>
          <a:p>
            <a:r>
              <a:rPr lang="ru-RU" sz="1400" dirty="0" smtClean="0"/>
              <a:t> ЦКБ </a:t>
            </a:r>
            <a:r>
              <a:rPr lang="ru-RU" sz="1400" dirty="0"/>
              <a:t>Святителя  Алексия принципиально не оказывает платные медицинские услуги, а работает преимущественно </a:t>
            </a:r>
            <a:r>
              <a:rPr kumimoji="0" lang="ru-RU" sz="1400" b="1" u="sng" dirty="0">
                <a:solidFill>
                  <a:srgbClr val="A77E2E"/>
                </a:solidFill>
              </a:rPr>
              <a:t>на благотворительные средства </a:t>
            </a:r>
          </a:p>
          <a:p>
            <a:pPr marL="342900" indent="-342900" algn="just">
              <a:buFont typeface="Wingdings" panose="05000000000000000000" pitchFamily="2" charset="2"/>
              <a:buChar char="§"/>
              <a:defRPr/>
            </a:pPr>
            <a:endParaRPr kumimoji="0" lang="ru-RU" altLang="ru-RU" sz="1400" u="sng" dirty="0" smtClean="0">
              <a:latin typeface="+mn-lt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  <a:defRPr/>
            </a:pPr>
            <a:endParaRPr kumimoji="0" lang="ru-RU" altLang="ru-RU" sz="1400" dirty="0" smtClean="0"/>
          </a:p>
          <a:p>
            <a:pPr algn="just">
              <a:buFont typeface="Arial" charset="0"/>
              <a:buNone/>
              <a:defRPr/>
            </a:pPr>
            <a:endParaRPr kumimoji="0" lang="ru-RU" altLang="ru-RU" sz="1400" dirty="0" smtClean="0"/>
          </a:p>
        </p:txBody>
      </p:sp>
      <p:pic>
        <p:nvPicPr>
          <p:cNvPr id="5" name="Picture 4" descr="http://sib-catholic.ru/wp-content/uploads/2016/02/00005c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6397" y="4653136"/>
            <a:ext cx="2854648" cy="2141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https://www.miloserdie.ru/pic/Filippova_21_1293094660.jpg?x416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6732" y="4652552"/>
            <a:ext cx="2952328" cy="2135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Изображение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1"/>
            <a:ext cx="682314" cy="14127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1763713" y="274638"/>
            <a:ext cx="6923087" cy="1143000"/>
          </a:xfrm>
        </p:spPr>
        <p:txBody>
          <a:bodyPr/>
          <a:lstStyle/>
          <a:p>
            <a:r>
              <a:rPr kumimoji="0" lang="ru-RU" sz="2200" b="1" dirty="0">
                <a:solidFill>
                  <a:srgbClr val="A77E2E"/>
                </a:solidFill>
              </a:rPr>
              <a:t>Отделения стационара (280 коек) </a:t>
            </a:r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>
          <a:xfrm>
            <a:off x="251520" y="1340768"/>
            <a:ext cx="4537075" cy="4692086"/>
          </a:xfrm>
        </p:spPr>
        <p:txBody>
          <a:bodyPr/>
          <a:lstStyle/>
          <a:p>
            <a:pPr algn="just">
              <a:buFont typeface="Arial" charset="0"/>
              <a:buNone/>
            </a:pPr>
            <a:endParaRPr lang="ru-RU" sz="1500" dirty="0" smtClean="0"/>
          </a:p>
          <a:p>
            <a:pPr>
              <a:spcAft>
                <a:spcPts val="600"/>
              </a:spcAft>
            </a:pPr>
            <a:r>
              <a:rPr lang="ru-RU" sz="1500" u="sng" dirty="0"/>
              <a:t>2</a:t>
            </a:r>
            <a:r>
              <a:rPr lang="ru-RU" sz="1500" u="sng" dirty="0" smtClean="0"/>
              <a:t> неврологических отделения (80 коек)</a:t>
            </a:r>
          </a:p>
          <a:p>
            <a:pPr>
              <a:spcAft>
                <a:spcPts val="600"/>
              </a:spcAft>
            </a:pPr>
            <a:r>
              <a:rPr lang="ru-RU" sz="1500" u="sng" dirty="0"/>
              <a:t>т</a:t>
            </a:r>
            <a:r>
              <a:rPr lang="ru-RU" sz="1500" u="sng" dirty="0" smtClean="0"/>
              <a:t>ерапевтическое отделение (40 коек)  </a:t>
            </a:r>
          </a:p>
          <a:p>
            <a:r>
              <a:rPr lang="ru-RU" sz="1500" u="sng" dirty="0" smtClean="0"/>
              <a:t>2</a:t>
            </a:r>
            <a:r>
              <a:rPr lang="en-US" sz="1500" u="sng" dirty="0" smtClean="0"/>
              <a:t> </a:t>
            </a:r>
            <a:r>
              <a:rPr lang="ru-RU" sz="1500" u="sng" dirty="0" smtClean="0"/>
              <a:t>многопрофильных хирургических отделения (75 коек):</a:t>
            </a:r>
          </a:p>
          <a:p>
            <a:pPr lvl="1">
              <a:buFontTx/>
              <a:buChar char="-"/>
            </a:pPr>
            <a:r>
              <a:rPr lang="ru-RU" sz="1600" dirty="0" err="1" smtClean="0"/>
              <a:t>флебология</a:t>
            </a:r>
            <a:endParaRPr lang="ru-RU" sz="1600" dirty="0" smtClean="0"/>
          </a:p>
          <a:p>
            <a:pPr lvl="1">
              <a:buFontTx/>
              <a:buChar char="-"/>
            </a:pPr>
            <a:r>
              <a:rPr lang="ru-RU" sz="1600" dirty="0" smtClean="0"/>
              <a:t>гинекология</a:t>
            </a:r>
          </a:p>
          <a:p>
            <a:pPr lvl="1">
              <a:buFontTx/>
              <a:buChar char="-"/>
            </a:pPr>
            <a:r>
              <a:rPr lang="ru-RU" sz="1600" dirty="0"/>
              <a:t>у</a:t>
            </a:r>
            <a:r>
              <a:rPr lang="ru-RU" sz="1600" dirty="0" smtClean="0"/>
              <a:t>рология</a:t>
            </a:r>
          </a:p>
          <a:p>
            <a:pPr lvl="1">
              <a:buFontTx/>
              <a:buChar char="-"/>
            </a:pPr>
            <a:r>
              <a:rPr lang="ru-RU" sz="1600" dirty="0" err="1"/>
              <a:t>к</a:t>
            </a:r>
            <a:r>
              <a:rPr lang="ru-RU" sz="1600" dirty="0" err="1" smtClean="0"/>
              <a:t>олопроктология</a:t>
            </a:r>
            <a:endParaRPr lang="ru-RU" sz="1600" dirty="0" smtClean="0"/>
          </a:p>
          <a:p>
            <a:pPr lvl="1">
              <a:buFontTx/>
              <a:buChar char="-"/>
            </a:pPr>
            <a:r>
              <a:rPr lang="ru-RU" sz="1600" dirty="0"/>
              <a:t>о</a:t>
            </a:r>
            <a:r>
              <a:rPr lang="ru-RU" sz="1600" dirty="0" smtClean="0"/>
              <a:t>бщая и абдоминальная хирургия </a:t>
            </a:r>
          </a:p>
          <a:p>
            <a:pPr lvl="1">
              <a:buFontTx/>
              <a:buChar char="-"/>
            </a:pPr>
            <a:r>
              <a:rPr lang="ru-RU" sz="1600" dirty="0"/>
              <a:t>офтальмология</a:t>
            </a:r>
          </a:p>
          <a:p>
            <a:pPr marL="457200" lvl="1" indent="0">
              <a:buNone/>
            </a:pPr>
            <a:endParaRPr kumimoji="0" lang="ru-RU" sz="800" b="1" u="sng" dirty="0">
              <a:solidFill>
                <a:srgbClr val="A77E2E"/>
              </a:solidFill>
              <a:latin typeface="+mj-lt"/>
              <a:cs typeface="Arial" charset="0"/>
            </a:endParaRPr>
          </a:p>
          <a:p>
            <a:pPr marL="342900" lvl="1" indent="-342900">
              <a:spcAft>
                <a:spcPts val="600"/>
              </a:spcAft>
              <a:buFont typeface="Arial" charset="0"/>
              <a:buChar char="•"/>
            </a:pPr>
            <a:r>
              <a:rPr lang="ru-RU" sz="1500" u="sng" dirty="0">
                <a:cs typeface="Arial" charset="0"/>
              </a:rPr>
              <a:t>Отделение травматологии и ортопедии (20 коек)</a:t>
            </a:r>
          </a:p>
          <a:p>
            <a:r>
              <a:rPr lang="ru-RU" sz="1500" u="sng" dirty="0" smtClean="0"/>
              <a:t>ПАЛЛИАТИВНОЕ ОТДЕЛЕНИЕ</a:t>
            </a:r>
            <a:r>
              <a:rPr lang="ru-RU" sz="1500" dirty="0" smtClean="0"/>
              <a:t> на 65 коек</a:t>
            </a:r>
          </a:p>
          <a:p>
            <a:pPr algn="just"/>
            <a:endParaRPr lang="ru-RU" sz="1500" dirty="0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FAB7E70-B607-41B6-B891-91C40EEB2CC6}" type="slidenum">
              <a:rPr lang="ru-RU" altLang="ru-RU" smtClean="0">
                <a:cs typeface="Arial" charset="0"/>
              </a:rPr>
              <a:pPr/>
              <a:t>3</a:t>
            </a:fld>
            <a:endParaRPr lang="ru-RU" altLang="ru-RU" smtClean="0">
              <a:cs typeface="Arial" charset="0"/>
            </a:endParaRPr>
          </a:p>
        </p:txBody>
      </p:sp>
      <p:pic>
        <p:nvPicPr>
          <p:cNvPr id="14342" name="Picture 6" descr="C:\Users\mironova\Desktop\АМ\фото\слайд-шоу на монитор\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595" y="1988840"/>
            <a:ext cx="4092575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Изображение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4921"/>
            <a:ext cx="720080" cy="1490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14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611560" y="2348880"/>
            <a:ext cx="3960440" cy="223281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spc="100" dirty="0"/>
              <a:t>Впервые в истории больницы </a:t>
            </a:r>
            <a:r>
              <a:rPr lang="ru-RU" sz="2000" spc="100" dirty="0" smtClean="0"/>
              <a:t>- </a:t>
            </a:r>
            <a:r>
              <a:rPr lang="ru-RU" sz="2000" u="sng" spc="100" dirty="0" smtClean="0"/>
              <a:t>высокотехнологичная </a:t>
            </a:r>
            <a:r>
              <a:rPr lang="ru-RU" sz="2000" u="sng" spc="100" dirty="0"/>
              <a:t>медицинская </a:t>
            </a:r>
            <a:r>
              <a:rPr lang="ru-RU" sz="2000" u="sng" spc="100" dirty="0" smtClean="0"/>
              <a:t>помощь </a:t>
            </a:r>
            <a:r>
              <a:rPr lang="ru-RU" sz="2000" spc="100" dirty="0" smtClean="0"/>
              <a:t>по абдоминальной хирургии, травматологии и ортопедии </a:t>
            </a:r>
          </a:p>
          <a:p>
            <a:pPr marL="0" indent="0">
              <a:buNone/>
            </a:pP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33264" y="336278"/>
            <a:ext cx="8229600" cy="1364530"/>
          </a:xfrm>
        </p:spPr>
        <p:txBody>
          <a:bodyPr/>
          <a:lstStyle/>
          <a:p>
            <a:r>
              <a:rPr lang="ru-RU" sz="2000" b="1" dirty="0">
                <a:solidFill>
                  <a:srgbClr val="A77E2E"/>
                </a:solidFill>
              </a:rPr>
              <a:t>ОСНОВНЫЕ СОБЫТИЯ 2018 года</a:t>
            </a:r>
            <a:r>
              <a:rPr lang="ru-RU" sz="2000" dirty="0" smtClean="0">
                <a:solidFill>
                  <a:srgbClr val="000000"/>
                </a:solidFill>
              </a:rPr>
              <a:t/>
            </a:r>
            <a:br>
              <a:rPr lang="ru-RU" sz="2000" dirty="0" smtClean="0">
                <a:solidFill>
                  <a:srgbClr val="000000"/>
                </a:solidFill>
              </a:rPr>
            </a:br>
            <a:r>
              <a:rPr lang="ru-RU" sz="2000" dirty="0" smtClean="0">
                <a:solidFill>
                  <a:srgbClr val="000000"/>
                </a:solidFill>
              </a:rPr>
              <a:t/>
            </a:r>
            <a:br>
              <a:rPr lang="ru-RU" sz="2000" dirty="0" smtClean="0">
                <a:solidFill>
                  <a:srgbClr val="000000"/>
                </a:solidFill>
              </a:rPr>
            </a:br>
            <a:r>
              <a:rPr lang="ru-RU" sz="2000" b="1" dirty="0">
                <a:solidFill>
                  <a:srgbClr val="A77E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ПОЛУЧЕНИЕ ЛИЦЕНЗИИ </a:t>
            </a:r>
            <a:br>
              <a:rPr lang="ru-RU" sz="2000" b="1" dirty="0">
                <a:solidFill>
                  <a:srgbClr val="A77E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solidFill>
                  <a:srgbClr val="A77E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ВЫСОКОТЕХНОЛОГИЧНУЮ МЕДИЦИНСКУЮ ПОМОЩЬ</a:t>
            </a:r>
          </a:p>
        </p:txBody>
      </p:sp>
      <p:pic>
        <p:nvPicPr>
          <p:cNvPr id="1026" name="Picture 2" descr="https://scontent.fhel3-1.fna.fbcdn.net/v/t1.0-9/34984586_600964903636115_3375852326244843520_o.jpg?_nc_cat=109&amp;oh=b47a848ae7b0202bde91a41f64837048&amp;oe=5C44BA6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796818"/>
            <a:ext cx="3546394" cy="47285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Изображение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16632"/>
            <a:ext cx="720080" cy="1490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34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51185"/>
            <a:ext cx="8229600" cy="1143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2000" b="1" dirty="0">
                <a:solidFill>
                  <a:srgbClr val="A77E2E"/>
                </a:solidFill>
              </a:rPr>
              <a:t>ОСНОВНЫЕ СОБЫТИЯ </a:t>
            </a:r>
            <a:r>
              <a:rPr lang="ru-RU" sz="2000" b="1" dirty="0" smtClean="0">
                <a:solidFill>
                  <a:srgbClr val="A77E2E"/>
                </a:solidFill>
              </a:rPr>
              <a:t>2018г</a:t>
            </a:r>
            <a:br>
              <a:rPr lang="ru-RU" sz="2000" b="1" dirty="0" smtClean="0">
                <a:solidFill>
                  <a:srgbClr val="A77E2E"/>
                </a:solidFill>
              </a:rPr>
            </a:br>
            <a:r>
              <a:rPr lang="ru-RU" sz="2000" b="1" dirty="0">
                <a:solidFill>
                  <a:srgbClr val="A77E2E"/>
                </a:solidFill>
              </a:rPr>
              <a:t/>
            </a:r>
            <a:br>
              <a:rPr lang="ru-RU" sz="2000" b="1" dirty="0">
                <a:solidFill>
                  <a:srgbClr val="A77E2E"/>
                </a:solidFill>
              </a:rPr>
            </a:br>
            <a:r>
              <a:rPr lang="ru-RU" sz="2000" b="1" dirty="0">
                <a:solidFill>
                  <a:srgbClr val="A77E2E"/>
                </a:solidFill>
              </a:rPr>
              <a:t/>
            </a:r>
            <a:br>
              <a:rPr lang="ru-RU" sz="2000" b="1" dirty="0">
                <a:solidFill>
                  <a:srgbClr val="A77E2E"/>
                </a:solidFill>
              </a:rPr>
            </a:br>
            <a:r>
              <a:rPr lang="ru-RU" sz="2600" b="1" dirty="0">
                <a:solidFill>
                  <a:srgbClr val="A77E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Открытие дневного </a:t>
            </a:r>
            <a:r>
              <a:rPr lang="ru-RU" sz="2600" b="1" dirty="0" smtClean="0">
                <a:solidFill>
                  <a:srgbClr val="A77E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стационара</a:t>
            </a:r>
            <a:endParaRPr lang="ru-RU" sz="2600" b="1" dirty="0">
              <a:solidFill>
                <a:srgbClr val="A77E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22263"/>
            <a:ext cx="8229600" cy="3334930"/>
          </a:xfrm>
        </p:spPr>
        <p:txBody>
          <a:bodyPr/>
          <a:lstStyle/>
          <a:p>
            <a:pPr marL="0" indent="0" algn="just">
              <a:buNone/>
            </a:pPr>
            <a:endParaRPr lang="ru-RU" sz="1000" dirty="0" smtClean="0"/>
          </a:p>
          <a:p>
            <a:pPr marL="0" indent="0" algn="just">
              <a:buNone/>
            </a:pPr>
            <a:endParaRPr lang="ru-RU" sz="1000" dirty="0"/>
          </a:p>
          <a:p>
            <a:pPr marL="0" indent="0" algn="just">
              <a:buNone/>
            </a:pPr>
            <a:endParaRPr lang="ru-RU" sz="1000" dirty="0" smtClean="0"/>
          </a:p>
          <a:p>
            <a:pPr marL="0" indent="0" algn="just">
              <a:buNone/>
            </a:pPr>
            <a:endParaRPr lang="ru-RU" sz="1000" dirty="0"/>
          </a:p>
          <a:p>
            <a:pPr algn="just">
              <a:buFontTx/>
              <a:buChar char="-"/>
            </a:pPr>
            <a:r>
              <a:rPr lang="ru-RU" dirty="0" smtClean="0"/>
              <a:t>Неврология </a:t>
            </a:r>
          </a:p>
          <a:p>
            <a:pPr algn="just">
              <a:buFontTx/>
              <a:buChar char="-"/>
            </a:pPr>
            <a:r>
              <a:rPr lang="ru-RU" dirty="0"/>
              <a:t>Т</a:t>
            </a:r>
            <a:r>
              <a:rPr lang="ru-RU" dirty="0" smtClean="0"/>
              <a:t>равматология </a:t>
            </a:r>
            <a:r>
              <a:rPr lang="ru-RU" dirty="0"/>
              <a:t>и </a:t>
            </a:r>
            <a:r>
              <a:rPr lang="ru-RU" dirty="0" smtClean="0"/>
              <a:t>ортопедия</a:t>
            </a:r>
          </a:p>
          <a:p>
            <a:pPr>
              <a:buFontTx/>
              <a:buChar char="-"/>
            </a:pPr>
            <a:r>
              <a:rPr lang="ru-RU" dirty="0"/>
              <a:t>Онкология для проведения химиотерапии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144CC3-3CA8-4358-9C2A-85C269405F22}" type="slidenum">
              <a:rPr lang="ru-RU" altLang="ru-RU" smtClean="0"/>
              <a:pPr>
                <a:defRPr/>
              </a:pPr>
              <a:t>5</a:t>
            </a:fld>
            <a:endParaRPr lang="ru-RU" altLang="ru-RU"/>
          </a:p>
        </p:txBody>
      </p:sp>
      <p:pic>
        <p:nvPicPr>
          <p:cNvPr id="5" name="Изображение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" y="124915"/>
            <a:ext cx="720080" cy="1490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01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769" y="100651"/>
            <a:ext cx="6712671" cy="1672165"/>
          </a:xfrm>
        </p:spPr>
        <p:txBody>
          <a:bodyPr/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>
                <a:solidFill>
                  <a:srgbClr val="A77E2E"/>
                </a:solidFill>
              </a:rPr>
              <a:t>ОСНОВНЫЕ </a:t>
            </a:r>
            <a:r>
              <a:rPr lang="ru-RU" sz="2000" b="1" dirty="0">
                <a:solidFill>
                  <a:srgbClr val="A77E2E"/>
                </a:solidFill>
              </a:rPr>
              <a:t>СОБЫТИЯ </a:t>
            </a:r>
            <a:r>
              <a:rPr lang="ru-RU" sz="2000" b="1" dirty="0" smtClean="0">
                <a:solidFill>
                  <a:srgbClr val="A77E2E"/>
                </a:solidFill>
              </a:rPr>
              <a:t>2018г</a:t>
            </a:r>
            <a:r>
              <a:rPr lang="ru-RU" sz="2000" b="1" dirty="0">
                <a:solidFill>
                  <a:srgbClr val="A77E2E"/>
                </a:solidFill>
              </a:rPr>
              <a:t/>
            </a:r>
            <a:br>
              <a:rPr lang="ru-RU" sz="2000" b="1" dirty="0">
                <a:solidFill>
                  <a:srgbClr val="A77E2E"/>
                </a:solidFill>
              </a:rPr>
            </a:br>
            <a:r>
              <a:rPr lang="ru-RU" sz="2000" b="1" dirty="0">
                <a:solidFill>
                  <a:srgbClr val="A77E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Открыто отделение травматологии и ортопедии с Центром микрохирургии кисти, реконструктивной и пластической хирургии</a:t>
            </a:r>
            <a:br>
              <a:rPr lang="ru-RU" sz="2000" b="1" dirty="0">
                <a:solidFill>
                  <a:srgbClr val="A77E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000" b="1" dirty="0">
              <a:solidFill>
                <a:srgbClr val="A77E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770232"/>
            <a:ext cx="7643192" cy="4205064"/>
          </a:xfrm>
        </p:spPr>
        <p:txBody>
          <a:bodyPr/>
          <a:lstStyle/>
          <a:p>
            <a:pPr marL="0" indent="0">
              <a:buNone/>
            </a:pPr>
            <a:r>
              <a:rPr lang="ru-RU" sz="1400" dirty="0" smtClean="0"/>
              <a:t>Отделение проводит </a:t>
            </a:r>
            <a:r>
              <a:rPr lang="ru-RU" sz="1400" dirty="0"/>
              <a:t>бесплатные консультации и операции пациентам </a:t>
            </a:r>
            <a:endParaRPr lang="ru-RU" sz="1400" dirty="0" smtClean="0"/>
          </a:p>
          <a:p>
            <a:pPr marL="0" indent="0">
              <a:buNone/>
            </a:pPr>
            <a:r>
              <a:rPr lang="ru-RU" sz="1400" dirty="0" smtClean="0"/>
              <a:t>с жалобами на:</a:t>
            </a:r>
          </a:p>
          <a:p>
            <a:pPr marL="0" indent="0">
              <a:spcBef>
                <a:spcPts val="0"/>
              </a:spcBef>
              <a:buNone/>
            </a:pPr>
            <a:endParaRPr lang="ru-RU" sz="800" dirty="0"/>
          </a:p>
          <a:p>
            <a:r>
              <a:rPr lang="ru-RU" sz="1400" dirty="0"/>
              <a:t>артрозы коленного и тазобедренного суставов, повреждение менисков и связок коленного сустава, переломы, деформации стоп; </a:t>
            </a:r>
          </a:p>
          <a:p>
            <a:r>
              <a:rPr lang="ru-RU" sz="1400" dirty="0"/>
              <a:t>остеохондроз, грыжи дисков, переломы позвонков; </a:t>
            </a:r>
          </a:p>
          <a:p>
            <a:pPr>
              <a:spcBef>
                <a:spcPts val="0"/>
              </a:spcBef>
            </a:pPr>
            <a:r>
              <a:rPr lang="ru-RU" sz="1400" dirty="0" smtClean="0"/>
              <a:t>свежие </a:t>
            </a:r>
            <a:r>
              <a:rPr lang="ru-RU" sz="1400" dirty="0"/>
              <a:t>и застарелые переломы пальцев, пястных костей и костей запястья;</a:t>
            </a:r>
          </a:p>
          <a:p>
            <a:pPr>
              <a:spcBef>
                <a:spcPts val="0"/>
              </a:spcBef>
            </a:pPr>
            <a:r>
              <a:rPr lang="ru-RU" sz="1400" dirty="0" smtClean="0"/>
              <a:t>повреждения </a:t>
            </a:r>
            <a:r>
              <a:rPr lang="ru-RU" sz="1400" dirty="0"/>
              <a:t>сухожилий, нервов, сосудов (свежие и застарелые);</a:t>
            </a:r>
          </a:p>
          <a:p>
            <a:pPr>
              <a:spcBef>
                <a:spcPts val="0"/>
              </a:spcBef>
            </a:pPr>
            <a:r>
              <a:rPr lang="ru-RU" sz="1400" dirty="0" smtClean="0"/>
              <a:t>«</a:t>
            </a:r>
            <a:r>
              <a:rPr lang="ru-RU" sz="1400" dirty="0"/>
              <a:t>щелкающий палец» (боли, затруднение разгибания пальцев);</a:t>
            </a:r>
          </a:p>
          <a:p>
            <a:pPr>
              <a:spcBef>
                <a:spcPts val="0"/>
              </a:spcBef>
            </a:pPr>
            <a:r>
              <a:rPr lang="ru-RU" sz="1400" dirty="0" smtClean="0"/>
              <a:t>заболевания </a:t>
            </a:r>
            <a:r>
              <a:rPr lang="ru-RU" sz="1400" dirty="0"/>
              <a:t>и повреждения локтевого сустава (переломы, артрозы);</a:t>
            </a:r>
          </a:p>
          <a:p>
            <a:pPr>
              <a:spcBef>
                <a:spcPts val="0"/>
              </a:spcBef>
            </a:pPr>
            <a:r>
              <a:rPr lang="ru-RU" sz="1400" dirty="0" smtClean="0"/>
              <a:t>опухоли </a:t>
            </a:r>
            <a:r>
              <a:rPr lang="ru-RU" sz="1400" dirty="0"/>
              <a:t>кисти, сухожильные ганглии и </a:t>
            </a:r>
            <a:r>
              <a:rPr lang="ru-RU" sz="1400" dirty="0" err="1"/>
              <a:t>гигромы</a:t>
            </a:r>
            <a:r>
              <a:rPr lang="ru-RU" sz="1400" dirty="0"/>
              <a:t>;</a:t>
            </a:r>
          </a:p>
          <a:p>
            <a:pPr>
              <a:spcBef>
                <a:spcPts val="0"/>
              </a:spcBef>
            </a:pPr>
            <a:r>
              <a:rPr lang="ru-RU" sz="1400" dirty="0" smtClean="0"/>
              <a:t>контрактура </a:t>
            </a:r>
            <a:r>
              <a:rPr lang="ru-RU" sz="1400" dirty="0" err="1"/>
              <a:t>Дюпюитрена</a:t>
            </a:r>
            <a:r>
              <a:rPr lang="ru-RU" sz="1400" dirty="0"/>
              <a:t>; болезнь Де </a:t>
            </a:r>
            <a:r>
              <a:rPr lang="ru-RU" sz="1400" dirty="0" err="1"/>
              <a:t>Кервена</a:t>
            </a:r>
            <a:r>
              <a:rPr lang="ru-RU" sz="1400" dirty="0"/>
              <a:t>;</a:t>
            </a:r>
          </a:p>
          <a:p>
            <a:pPr marL="0" indent="0">
              <a:buNone/>
            </a:pPr>
            <a:endParaRPr lang="ru-RU" sz="1000" dirty="0" smtClean="0"/>
          </a:p>
          <a:p>
            <a:pPr marL="0" indent="0">
              <a:buNone/>
            </a:pPr>
            <a:r>
              <a:rPr lang="ru-RU" sz="1400" dirty="0" smtClean="0"/>
              <a:t>Заведующий отделением травматологии и ортопедии Гудков Виталий Робертович</a:t>
            </a:r>
          </a:p>
          <a:p>
            <a:pPr marL="0" indent="0">
              <a:buNone/>
            </a:pPr>
            <a:r>
              <a:rPr lang="ru-RU" sz="1400" dirty="0" smtClean="0"/>
              <a:t>Руководитель </a:t>
            </a:r>
            <a:r>
              <a:rPr lang="ru-RU" sz="1400" dirty="0" smtClean="0"/>
              <a:t>Центра микрохирургии кисти, </a:t>
            </a:r>
            <a:r>
              <a:rPr lang="ru-RU" sz="1400" dirty="0"/>
              <a:t>к. м. н. </a:t>
            </a:r>
            <a:r>
              <a:rPr lang="ru-RU" sz="1300" b="1" dirty="0" err="1">
                <a:solidFill>
                  <a:srgbClr val="A77E2E"/>
                </a:solidFill>
              </a:rPr>
              <a:t>Калантырская</a:t>
            </a:r>
            <a:r>
              <a:rPr lang="ru-RU" sz="1300" b="1" dirty="0">
                <a:solidFill>
                  <a:srgbClr val="A77E2E"/>
                </a:solidFill>
              </a:rPr>
              <a:t> Валентина Анатольевна</a:t>
            </a:r>
            <a:r>
              <a:rPr lang="ru-RU" sz="1400" dirty="0" smtClean="0"/>
              <a:t>, </a:t>
            </a:r>
            <a:r>
              <a:rPr lang="ru-RU" sz="1300" dirty="0" smtClean="0"/>
              <a:t>учредитель </a:t>
            </a:r>
            <a:r>
              <a:rPr lang="ru-RU" sz="1300" dirty="0"/>
              <a:t>Российского общества кистевых </a:t>
            </a:r>
            <a:r>
              <a:rPr lang="ru-RU" sz="1300" dirty="0" smtClean="0"/>
              <a:t>хирургов. Премия </a:t>
            </a:r>
            <a:r>
              <a:rPr lang="ru-RU" sz="1300" dirty="0"/>
              <a:t>Призвание «Лучшим врачам России» - </a:t>
            </a:r>
            <a:r>
              <a:rPr lang="ru-RU" sz="1300" dirty="0" smtClean="0"/>
              <a:t>2005. Губернаторская </a:t>
            </a:r>
            <a:r>
              <a:rPr lang="ru-RU" sz="1300" dirty="0"/>
              <a:t>премия «Врач года</a:t>
            </a:r>
            <a:r>
              <a:rPr lang="ru-RU" sz="1300" dirty="0" smtClean="0"/>
              <a:t>»</a:t>
            </a:r>
          </a:p>
          <a:p>
            <a:pPr marL="0" indent="0">
              <a:buNone/>
            </a:pPr>
            <a:endParaRPr lang="ru-RU" sz="1300" dirty="0"/>
          </a:p>
          <a:p>
            <a:pPr marL="0" indent="0">
              <a:buNone/>
            </a:pPr>
            <a:r>
              <a:rPr lang="ru-RU" sz="1300" dirty="0" smtClean="0"/>
              <a:t>Записаться </a:t>
            </a:r>
            <a:r>
              <a:rPr lang="ru-RU" sz="1300" dirty="0"/>
              <a:t>на консультацию можно через </a:t>
            </a:r>
            <a:r>
              <a:rPr lang="ru-RU" sz="1300" b="1" dirty="0">
                <a:solidFill>
                  <a:srgbClr val="A77E2E"/>
                </a:solidFill>
              </a:rPr>
              <a:t>Контактный центр:  8 (495) </a:t>
            </a:r>
            <a:r>
              <a:rPr lang="ru-RU" sz="1300" b="1" dirty="0" smtClean="0">
                <a:solidFill>
                  <a:srgbClr val="A77E2E"/>
                </a:solidFill>
              </a:rPr>
              <a:t>952-11-41</a:t>
            </a:r>
            <a:r>
              <a:rPr lang="ru-RU" sz="1300" dirty="0" smtClean="0"/>
              <a:t> </a:t>
            </a:r>
            <a:endParaRPr lang="ru-RU" sz="1300" dirty="0"/>
          </a:p>
          <a:p>
            <a:pPr marL="0" indent="0">
              <a:buNone/>
            </a:pPr>
            <a:endParaRPr lang="ru-RU" sz="1300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144CC3-3CA8-4358-9C2A-85C269405F22}" type="slidenum">
              <a:rPr lang="ru-RU" altLang="ru-RU" smtClean="0"/>
              <a:pPr>
                <a:defRPr/>
              </a:pPr>
              <a:t>6</a:t>
            </a:fld>
            <a:endParaRPr lang="ru-RU" altLang="ru-RU"/>
          </a:p>
        </p:txBody>
      </p:sp>
      <p:pic>
        <p:nvPicPr>
          <p:cNvPr id="5" name="Изображение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14" y="100651"/>
            <a:ext cx="720080" cy="1490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679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азвание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1143000"/>
          </a:xfrm>
        </p:spPr>
        <p:txBody>
          <a:bodyPr/>
          <a:lstStyle/>
          <a:p>
            <a:r>
              <a:rPr lang="ru-RU" sz="2000" b="1" dirty="0">
                <a:solidFill>
                  <a:srgbClr val="A77E2E"/>
                </a:solidFill>
              </a:rPr>
              <a:t>ОСНОВНЫЕ СОБЫТИЯ 2018г </a:t>
            </a:r>
            <a:r>
              <a:rPr lang="ru-RU" sz="2000" b="1" dirty="0" smtClean="0">
                <a:solidFill>
                  <a:srgbClr val="A77E2E"/>
                </a:solidFill>
              </a:rPr>
              <a:t/>
            </a:r>
            <a:br>
              <a:rPr lang="ru-RU" sz="2000" b="1" dirty="0" smtClean="0">
                <a:solidFill>
                  <a:srgbClr val="A77E2E"/>
                </a:solidFill>
              </a:rPr>
            </a:br>
            <a:r>
              <a:rPr lang="ru-RU" sz="2000" b="1" dirty="0" smtClean="0">
                <a:solidFill>
                  <a:srgbClr val="A77E2E"/>
                </a:solidFill>
              </a:rPr>
              <a:t/>
            </a:r>
            <a:br>
              <a:rPr lang="ru-RU" sz="2000" b="1" dirty="0" smtClean="0">
                <a:solidFill>
                  <a:srgbClr val="A77E2E"/>
                </a:solidFill>
              </a:rPr>
            </a:br>
            <a:r>
              <a:rPr lang="ru-RU" sz="2000" b="1" dirty="0">
                <a:solidFill>
                  <a:srgbClr val="A77E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 учебный центр при ЦКБ Святителя Алексия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55685" y="1557041"/>
            <a:ext cx="42484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pc="100" dirty="0" smtClean="0"/>
              <a:t>По благословению Святейшего Патриарха </a:t>
            </a:r>
            <a:r>
              <a:rPr lang="ru-RU" spc="100" dirty="0"/>
              <a:t>в</a:t>
            </a:r>
            <a:r>
              <a:rPr lang="ru-RU" spc="100" dirty="0" smtClean="0"/>
              <a:t> </a:t>
            </a:r>
            <a:r>
              <a:rPr lang="ru-RU" spc="100" dirty="0"/>
              <a:t>2017 году в больнице создан </a:t>
            </a:r>
            <a:r>
              <a:rPr lang="ru-RU" sz="1600" b="1" u="sng" dirty="0">
                <a:solidFill>
                  <a:srgbClr val="A77E2E"/>
                </a:solidFill>
                <a:latin typeface="+mj-lt"/>
                <a:ea typeface="Arial" charset="0"/>
              </a:rPr>
              <a:t>учебный  класс для отработки навыков ухода</a:t>
            </a:r>
            <a:r>
              <a:rPr lang="ru-RU" sz="1600" b="1" dirty="0">
                <a:solidFill>
                  <a:srgbClr val="A77E2E"/>
                </a:solidFill>
                <a:latin typeface="+mj-lt"/>
                <a:ea typeface="Arial" charset="0"/>
              </a:rPr>
              <a:t> </a:t>
            </a:r>
            <a:r>
              <a:rPr lang="ru-RU" spc="100" dirty="0">
                <a:solidFill>
                  <a:srgbClr val="000000"/>
                </a:solidFill>
              </a:rPr>
              <a:t>и совместно со Свято-</a:t>
            </a:r>
            <a:r>
              <a:rPr lang="ru-RU" spc="100" dirty="0" err="1">
                <a:solidFill>
                  <a:srgbClr val="000000"/>
                </a:solidFill>
              </a:rPr>
              <a:t>Димитриевским</a:t>
            </a:r>
            <a:r>
              <a:rPr lang="ru-RU" spc="100" dirty="0">
                <a:solidFill>
                  <a:srgbClr val="000000"/>
                </a:solidFill>
              </a:rPr>
              <a:t> училищем сестёр милосердия организован курс повышения квалификации по теме «Паллиативная медицинская помощь</a:t>
            </a:r>
            <a:r>
              <a:rPr lang="ru-RU" spc="100" dirty="0" smtClean="0">
                <a:solidFill>
                  <a:srgbClr val="000000"/>
                </a:solidFill>
              </a:rPr>
              <a:t>», проходят семинары и практические занятия по медицинскому уходу</a:t>
            </a:r>
            <a:r>
              <a:rPr lang="ru-RU" dirty="0" smtClean="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1026" name="Picture 2" descr="C:\Users\mironova\Desktop\АМ\сайт\катетер отче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157" y="1695761"/>
            <a:ext cx="3888432" cy="3456384"/>
          </a:xfrm>
          <a:prstGeom prst="rect">
            <a:avLst/>
          </a:prstGeom>
          <a:noFill/>
        </p:spPr>
      </p:pic>
      <p:pic>
        <p:nvPicPr>
          <p:cNvPr id="6" name="Изображение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14" y="100651"/>
            <a:ext cx="720080" cy="149097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07495" y="5256282"/>
            <a:ext cx="6984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 2018 году </a:t>
            </a:r>
            <a:r>
              <a:rPr lang="ru-RU" b="1" u="sng" dirty="0">
                <a:solidFill>
                  <a:srgbClr val="A77E2E"/>
                </a:solidFill>
                <a:latin typeface="+mj-lt"/>
                <a:ea typeface="Arial" charset="0"/>
              </a:rPr>
              <a:t>открыт учебный центр</a:t>
            </a:r>
            <a:r>
              <a:rPr lang="ru-RU" b="1" dirty="0">
                <a:solidFill>
                  <a:srgbClr val="A77E2E"/>
                </a:solidFill>
                <a:latin typeface="+mj-lt"/>
                <a:ea typeface="Arial" charset="0"/>
              </a:rPr>
              <a:t>  </a:t>
            </a:r>
            <a:r>
              <a:rPr lang="ru-RU" dirty="0"/>
              <a:t>(получена </a:t>
            </a:r>
            <a:r>
              <a:rPr lang="ru-RU" dirty="0" smtClean="0"/>
              <a:t>лицензия) </a:t>
            </a:r>
            <a:r>
              <a:rPr lang="ru-RU" dirty="0"/>
              <a:t>для  профессиональной подготовки и повышения квалификации младшего и среднего медицинского персонала.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266928" cy="1143000"/>
          </a:xfrm>
        </p:spPr>
        <p:txBody>
          <a:bodyPr/>
          <a:lstStyle/>
          <a:p>
            <a:r>
              <a:rPr lang="ru-RU" sz="2600" b="1" dirty="0">
                <a:solidFill>
                  <a:srgbClr val="A77E2E"/>
                </a:solidFill>
              </a:rPr>
              <a:t>Поддержка города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84033"/>
            <a:ext cx="5050904" cy="1865557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 smtClean="0"/>
              <a:t>В 2018 году по распоряжению мэра Москвы С.С. </a:t>
            </a:r>
            <a:r>
              <a:rPr lang="ru-RU" sz="1800" dirty="0" err="1" smtClean="0"/>
              <a:t>Собянина</a:t>
            </a:r>
            <a:r>
              <a:rPr lang="ru-RU" sz="1800" dirty="0" smtClean="0"/>
              <a:t>:</a:t>
            </a:r>
            <a:endParaRPr lang="en-US" sz="1800" dirty="0" smtClean="0"/>
          </a:p>
          <a:p>
            <a:pPr marL="0" indent="0">
              <a:buNone/>
            </a:pPr>
            <a:endParaRPr lang="ru-RU" sz="1000" dirty="0" smtClean="0"/>
          </a:p>
          <a:p>
            <a:r>
              <a:rPr lang="ru-RU" sz="1800" dirty="0" smtClean="0"/>
              <a:t>Для больницы был </a:t>
            </a:r>
            <a:r>
              <a:rPr lang="ru-RU" sz="1800" dirty="0" smtClean="0"/>
              <a:t>закуплен и установлен </a:t>
            </a:r>
            <a:r>
              <a:rPr lang="ru-RU" sz="1800" dirty="0" err="1" smtClean="0"/>
              <a:t>мультиспиральный</a:t>
            </a:r>
            <a:r>
              <a:rPr lang="ru-RU" sz="1800" dirty="0" smtClean="0"/>
              <a:t> </a:t>
            </a:r>
            <a:r>
              <a:rPr lang="ru-RU" sz="1800" dirty="0" smtClean="0"/>
              <a:t>компьютерный </a:t>
            </a:r>
            <a:r>
              <a:rPr lang="ru-RU" sz="1800" dirty="0" smtClean="0"/>
              <a:t>томограф</a:t>
            </a:r>
            <a:endParaRPr lang="ru-RU" sz="10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144CC3-3CA8-4358-9C2A-85C269405F22}" type="slidenum">
              <a:rPr lang="ru-RU" altLang="ru-RU" smtClean="0"/>
              <a:pPr>
                <a:defRPr/>
              </a:pPr>
              <a:t>8</a:t>
            </a:fld>
            <a:endParaRPr lang="ru-RU" altLang="ru-RU"/>
          </a:p>
        </p:txBody>
      </p:sp>
      <p:pic>
        <p:nvPicPr>
          <p:cNvPr id="5" name="Изображение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" y="111303"/>
            <a:ext cx="720080" cy="1490973"/>
          </a:xfrm>
          <a:prstGeom prst="rect">
            <a:avLst/>
          </a:prstGeom>
        </p:spPr>
      </p:pic>
      <p:pic>
        <p:nvPicPr>
          <p:cNvPr id="7" name="Рисунок 6" descr="https://static.life.ru/posts/2018/04/1106181/gr/north/15eb169726ea4488bca2d0af6252d393__1440x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225" y="356395"/>
            <a:ext cx="3457575" cy="23050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433545" y="4509120"/>
            <a:ext cx="36107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+mn-lt"/>
              </a:rPr>
              <a:t>Начата реконструкция фасадов, ограды и благоустройство территории </a:t>
            </a:r>
            <a:r>
              <a:rPr kumimoji="1" lang="ru-RU" dirty="0">
                <a:latin typeface="+mn-lt"/>
                <a:ea typeface="Arial" charset="0"/>
              </a:rPr>
              <a:t>больницы</a:t>
            </a:r>
          </a:p>
          <a:p>
            <a:endParaRPr lang="ru-RU" dirty="0"/>
          </a:p>
        </p:txBody>
      </p:sp>
      <p:pic>
        <p:nvPicPr>
          <p:cNvPr id="11" name="Рисунок 10" descr="http://mtc-ps.com/images/Prochures/Revolution-EVO-Digital-Interactive/GEHC-Brochure-Revolution-EVO-Digital-Interactive-page-00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392" y="3068960"/>
            <a:ext cx="3925615" cy="31418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3713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1187624" y="111303"/>
            <a:ext cx="7058025" cy="922337"/>
          </a:xfrm>
        </p:spPr>
        <p:txBody>
          <a:bodyPr/>
          <a:lstStyle/>
          <a:p>
            <a:r>
              <a:rPr lang="ru-RU" altLang="ru-RU" sz="2600" b="1" dirty="0">
                <a:solidFill>
                  <a:srgbClr val="A77E2E"/>
                </a:solidFill>
              </a:rPr>
              <a:t>Контакты больницы</a:t>
            </a: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719064" y="1330896"/>
            <a:ext cx="8424936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ru-RU" sz="2000" b="1" dirty="0">
                <a:solidFill>
                  <a:srgbClr val="A77E2E"/>
                </a:solidFill>
                <a:latin typeface="+mj-lt"/>
                <a:ea typeface="Arial" charset="0"/>
              </a:rPr>
              <a:t>Контактный центр:  8 (495) 952-11-41 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Часы работы: 08.00-20.00 (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пн-пт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),  08.30-17.00 (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сб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), выходной - воскресенье.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indent="450850" eaLnBrk="0" hangingPunct="0"/>
            <a:r>
              <a:rPr kumimoji="1" lang="ru-RU" sz="2000" b="1" dirty="0">
                <a:solidFill>
                  <a:srgbClr val="A77E2E"/>
                </a:solidFill>
                <a:latin typeface="+mj-lt"/>
                <a:ea typeface="Arial" charset="0"/>
              </a:rPr>
              <a:t>Отдел госпитализации: </a:t>
            </a:r>
            <a:r>
              <a:rPr kumimoji="1" lang="en-US" sz="2000" b="1" dirty="0">
                <a:solidFill>
                  <a:srgbClr val="A77E2E"/>
                </a:solidFill>
                <a:latin typeface="+mj-lt"/>
                <a:ea typeface="Arial" charset="0"/>
              </a:rPr>
              <a:t> </a:t>
            </a:r>
            <a:r>
              <a:rPr kumimoji="1" lang="ru-RU" sz="2000" b="1" dirty="0">
                <a:solidFill>
                  <a:srgbClr val="A77E2E"/>
                </a:solidFill>
                <a:latin typeface="+mj-lt"/>
                <a:ea typeface="Arial" charset="0"/>
              </a:rPr>
              <a:t>8 (926) 521-18-15 </a:t>
            </a:r>
          </a:p>
          <a:p>
            <a:pPr lvl="0" indent="450850" eaLnBrk="0" hangingPunct="0"/>
            <a:r>
              <a:rPr lang="ru-RU" sz="2000" dirty="0" smtClean="0">
                <a:latin typeface="Arial" pitchFamily="34" charset="0"/>
                <a:cs typeface="Arial" pitchFamily="34" charset="0"/>
              </a:rPr>
              <a:t>с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09.00 до 16.00 (ежедневно, кроме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выходных)</a:t>
            </a:r>
          </a:p>
          <a:p>
            <a:pPr lvl="0" indent="450850" eaLnBrk="0" hangingPunct="0"/>
            <a:r>
              <a:rPr lang="ru-RU" sz="2000" dirty="0" smtClean="0">
                <a:latin typeface="Arial" pitchFamily="34" charset="0"/>
                <a:cs typeface="Arial" pitchFamily="34" charset="0"/>
              </a:rPr>
              <a:t>электронная почта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  <a:cs typeface="Arial" pitchFamily="34" charset="0"/>
                <a:hlinkClick r:id="rId2"/>
              </a:rPr>
              <a:t>ckbsva@gmail.com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450850" eaLnBrk="0" hangingPunct="0"/>
            <a:endParaRPr lang="ru-RU" sz="2000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 lvl="0" indent="450850" eaLnBrk="0" hangingPunct="0"/>
            <a:r>
              <a:rPr kumimoji="1" lang="ru-RU" sz="2000" b="1" dirty="0" smtClean="0">
                <a:solidFill>
                  <a:srgbClr val="A77E2E"/>
                </a:solidFill>
                <a:latin typeface="+mj-lt"/>
                <a:ea typeface="Arial" charset="0"/>
              </a:rPr>
              <a:t>Благотворительность и поддержка больницы: </a:t>
            </a:r>
          </a:p>
          <a:p>
            <a:pPr lvl="0" indent="450850" eaLnBrk="0" hangingPunct="0"/>
            <a:r>
              <a:rPr kumimoji="1" lang="ru-RU" sz="2000" b="1" dirty="0" smtClean="0">
                <a:solidFill>
                  <a:srgbClr val="A77E2E"/>
                </a:solidFill>
                <a:latin typeface="+mj-lt"/>
                <a:ea typeface="Arial" charset="0"/>
              </a:rPr>
              <a:t>8 </a:t>
            </a:r>
            <a:r>
              <a:rPr kumimoji="1" lang="ru-RU" sz="2000" b="1" dirty="0">
                <a:solidFill>
                  <a:srgbClr val="A77E2E"/>
                </a:solidFill>
                <a:latin typeface="+mj-lt"/>
                <a:ea typeface="Arial" charset="0"/>
              </a:rPr>
              <a:t>(968) 55-00-671</a:t>
            </a:r>
          </a:p>
          <a:p>
            <a:pPr lvl="0" indent="450850" eaLnBrk="0" hangingPunct="0"/>
            <a:r>
              <a:rPr lang="ru-RU" sz="2000" dirty="0">
                <a:latin typeface="Arial" pitchFamily="34" charset="0"/>
                <a:cs typeface="Arial" pitchFamily="34" charset="0"/>
              </a:rPr>
              <a:t>С 10.00 до 19.00 (ежедневно, кроме выходных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lvl="0" indent="450850" eaLnBrk="0" hangingPunct="0"/>
            <a:r>
              <a:rPr lang="ru-RU" sz="2000" dirty="0" smtClean="0">
                <a:latin typeface="Arial" pitchFamily="34" charset="0"/>
                <a:cs typeface="Arial" pitchFamily="34" charset="0"/>
              </a:rPr>
              <a:t>Анна Миронова,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Mironova@ckbsva.ru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lvl="0" indent="450850" eaLnBrk="0" hangingPunct="0"/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450850" eaLnBrk="0" hangingPunct="0"/>
            <a:r>
              <a:rPr kumimoji="1" lang="ru-RU" sz="2000" b="1" dirty="0">
                <a:solidFill>
                  <a:srgbClr val="A77E2E"/>
                </a:solidFill>
                <a:latin typeface="+mj-lt"/>
                <a:ea typeface="Arial" charset="0"/>
              </a:rPr>
              <a:t>Адрес: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Москва, Ленинский проспект дом 27</a:t>
            </a:r>
          </a:p>
          <a:p>
            <a:pPr lvl="0" indent="450850" eaLnBrk="0" hangingPunct="0"/>
            <a:r>
              <a:rPr kumimoji="1" lang="ru-RU" sz="2000" b="1" dirty="0">
                <a:solidFill>
                  <a:srgbClr val="A77E2E"/>
                </a:solidFill>
                <a:latin typeface="+mj-lt"/>
                <a:ea typeface="Arial" charset="0"/>
              </a:rPr>
              <a:t>Сайт : </a:t>
            </a:r>
            <a:r>
              <a:rPr lang="en-US" sz="2000" dirty="0" smtClean="0">
                <a:latin typeface="Arial" pitchFamily="34" charset="0"/>
                <a:cs typeface="Arial" pitchFamily="34" charset="0"/>
                <a:hlinkClick r:id="rId3"/>
              </a:rPr>
              <a:t>www.pravbolnitsa.ru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0" indent="450850" eaLnBrk="0" hangingPunct="0"/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Изображение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60" y="111303"/>
            <a:ext cx="720080" cy="1490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3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12791</TotalTime>
  <Words>562</Words>
  <Application>Microsoft Office PowerPoint</Application>
  <PresentationFormat>Экран (4:3)</PresentationFormat>
  <Paragraphs>88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Verdana</vt:lpstr>
      <vt:lpstr>Wingdings</vt:lpstr>
      <vt:lpstr>Тема Office</vt:lpstr>
      <vt:lpstr>Презентация PowerPoint</vt:lpstr>
      <vt:lpstr>Больница Святителя Алексия СЕГОДНЯ</vt:lpstr>
      <vt:lpstr>Отделения стационара (280 коек) </vt:lpstr>
      <vt:lpstr>ОСНОВНЫЕ СОБЫТИЯ 2018 года  ПОЛУЧЕНИЕ ЛИЦЕНЗИИ  НА ВЫСОКОТЕХНОЛОГИЧНУЮ МЕДИЦИНСКУЮ ПОМОЩЬ</vt:lpstr>
      <vt:lpstr>ОСНОВНЫЕ СОБЫТИЯ 2018г   Открытие дневного стационара</vt:lpstr>
      <vt:lpstr> ОСНОВНЫЕ СОБЫТИЯ 2018г Открыто отделение травматологии и ортопедии с Центром микрохирургии кисти, реконструктивной и пластической хирургии </vt:lpstr>
      <vt:lpstr>ОСНОВНЫЕ СОБЫТИЯ 2018г   Создан учебный центр при ЦКБ Святителя Алексия</vt:lpstr>
      <vt:lpstr>Поддержка города</vt:lpstr>
      <vt:lpstr>Контакты больницы</vt:lpstr>
      <vt:lpstr>Вся медицинская помощь в больнице Святителя Алексия оказывается бесплатно. Больница существует преимущественно за счет благотворительных пожертвований.  Короткий номер для  смс-пожертвований 3434  слово БОЛЬНИЦА [пробел]  сумма пожертвования, пожертвовать онлайн на сайте pravbolnitsa.ru   </vt:lpstr>
    </vt:vector>
  </TitlesOfParts>
  <Company>1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tzvereva</dc:creator>
  <cp:lastModifiedBy>Миронова Анна Вячеславовна</cp:lastModifiedBy>
  <cp:revision>1068</cp:revision>
  <cp:lastPrinted>2016-10-20T09:57:17Z</cp:lastPrinted>
  <dcterms:created xsi:type="dcterms:W3CDTF">2011-06-29T07:21:29Z</dcterms:created>
  <dcterms:modified xsi:type="dcterms:W3CDTF">2019-10-22T12:34:55Z</dcterms:modified>
</cp:coreProperties>
</file>